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84E-2AF2-4A7B-9F07-359598AAA4B8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8D8C-F284-4529-B82B-92E046A78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84E-2AF2-4A7B-9F07-359598AAA4B8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8D8C-F284-4529-B82B-92E046A78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84E-2AF2-4A7B-9F07-359598AAA4B8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8D8C-F284-4529-B82B-92E046A78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84E-2AF2-4A7B-9F07-359598AAA4B8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8D8C-F284-4529-B82B-92E046A78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84E-2AF2-4A7B-9F07-359598AAA4B8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8D8C-F284-4529-B82B-92E046A78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84E-2AF2-4A7B-9F07-359598AAA4B8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8D8C-F284-4529-B82B-92E046A78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84E-2AF2-4A7B-9F07-359598AAA4B8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8D8C-F284-4529-B82B-92E046A78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84E-2AF2-4A7B-9F07-359598AAA4B8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8D8C-F284-4529-B82B-92E046A78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84E-2AF2-4A7B-9F07-359598AAA4B8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8D8C-F284-4529-B82B-92E046A78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84E-2AF2-4A7B-9F07-359598AAA4B8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8D8C-F284-4529-B82B-92E046A78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84E-2AF2-4A7B-9F07-359598AAA4B8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8D8C-F284-4529-B82B-92E046A78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8884E-2AF2-4A7B-9F07-359598AAA4B8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E8D8C-F284-4529-B82B-92E046A78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r>
              <a:rPr lang="en-US" dirty="0" smtClean="0"/>
              <a:t>GINGIVAL INFLAMMATION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2971800"/>
            <a:ext cx="6400800" cy="30569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III GINGIVITIS(ESTABLISHED LESION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Microscopically:</a:t>
            </a:r>
          </a:p>
          <a:p>
            <a:pPr>
              <a:buNone/>
            </a:pPr>
            <a:r>
              <a:rPr lang="en-US" dirty="0" smtClean="0"/>
              <a:t>         -Increased number of Plasma cells</a:t>
            </a:r>
          </a:p>
          <a:p>
            <a:pPr algn="just">
              <a:buNone/>
            </a:pPr>
            <a:r>
              <a:rPr lang="en-US" dirty="0" smtClean="0"/>
              <a:t>         -JE, widened intercellular </a:t>
            </a:r>
            <a:r>
              <a:rPr lang="en-US" dirty="0" err="1" smtClean="0"/>
              <a:t>spaces+granular</a:t>
            </a:r>
            <a:r>
              <a:rPr lang="en-US" dirty="0" smtClean="0"/>
              <a:t> cellular </a:t>
            </a:r>
            <a:r>
              <a:rPr lang="en-US" dirty="0" err="1" smtClean="0"/>
              <a:t>debries</a:t>
            </a:r>
            <a:r>
              <a:rPr lang="en-US" dirty="0" smtClean="0"/>
              <a:t> including </a:t>
            </a:r>
            <a:r>
              <a:rPr lang="en-US" dirty="0" err="1" smtClean="0"/>
              <a:t>lysosomes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-JE develop ridges/</a:t>
            </a:r>
            <a:r>
              <a:rPr lang="en-US" dirty="0" err="1" smtClean="0"/>
              <a:t>rete</a:t>
            </a:r>
            <a:r>
              <a:rPr lang="en-US" dirty="0" smtClean="0"/>
              <a:t> </a:t>
            </a:r>
            <a:r>
              <a:rPr lang="en-US" dirty="0" err="1" smtClean="0"/>
              <a:t>peges</a:t>
            </a:r>
            <a:r>
              <a:rPr lang="en-US" dirty="0" smtClean="0"/>
              <a:t> protrudes in CT</a:t>
            </a:r>
          </a:p>
          <a:p>
            <a:pPr algn="just">
              <a:buNone/>
            </a:pPr>
            <a:r>
              <a:rPr lang="en-US" dirty="0" smtClean="0"/>
              <a:t>         -Collagen fibers destroyed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This lesion is reversible after successful Periodontal therapy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3400" y="5257801"/>
            <a:ext cx="2435703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IV GINGIVITIS(ADVANCED LESION)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Phase of periodontal breakdown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Extension of lesion into alveolar bone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Higher IL-1</a:t>
            </a:r>
            <a:r>
              <a:rPr lang="el-GR" dirty="0" smtClean="0"/>
              <a:t>β</a:t>
            </a:r>
            <a:r>
              <a:rPr lang="en-US" dirty="0" smtClean="0"/>
              <a:t>&amp;lower IL-8 at 28days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Microscopic:</a:t>
            </a:r>
          </a:p>
          <a:p>
            <a:pPr algn="just">
              <a:buNone/>
            </a:pPr>
            <a:r>
              <a:rPr lang="en-US" dirty="0" smtClean="0"/>
              <a:t>         -fibrosis of </a:t>
            </a:r>
            <a:r>
              <a:rPr lang="en-US" dirty="0" err="1" smtClean="0"/>
              <a:t>gingiva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-widespread manifestation of inflammatory and immunologic tissue damage</a:t>
            </a:r>
          </a:p>
          <a:p>
            <a:pPr algn="just">
              <a:buNone/>
            </a:pPr>
            <a:r>
              <a:rPr lang="en-US" dirty="0" smtClean="0"/>
              <a:t>        -plasma cell dominates in CT</a:t>
            </a:r>
          </a:p>
          <a:p>
            <a:pPr algn="just">
              <a:buNone/>
            </a:pPr>
            <a:r>
              <a:rPr lang="en-US" dirty="0" smtClean="0"/>
              <a:t>        -</a:t>
            </a:r>
            <a:r>
              <a:rPr lang="en-US" dirty="0" err="1" smtClean="0"/>
              <a:t>neutrophils</a:t>
            </a:r>
            <a:r>
              <a:rPr lang="en-US" dirty="0" smtClean="0"/>
              <a:t> dominates JE</a:t>
            </a:r>
          </a:p>
          <a:p>
            <a:pPr algn="just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599" y="4648200"/>
            <a:ext cx="3200401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</a:p>
                    <a:p>
                      <a:r>
                        <a:rPr lang="en-US" dirty="0" smtClean="0"/>
                        <a:t>(days)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Blood</a:t>
                      </a:r>
                    </a:p>
                    <a:p>
                      <a:r>
                        <a:rPr lang="en-US" dirty="0" smtClean="0"/>
                        <a:t>vessels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JE&amp;SE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Predominent</a:t>
                      </a:r>
                      <a:r>
                        <a:rPr lang="en-US" dirty="0" smtClean="0"/>
                        <a:t> 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Collagen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C/F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r>
                        <a:rPr lang="en-US" baseline="0" dirty="0" smtClean="0"/>
                        <a:t> lesion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vasculitis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Perivascular</a:t>
                      </a:r>
                      <a:r>
                        <a:rPr lang="en-US" dirty="0" smtClean="0"/>
                        <a:t> 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GCF flow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Early lesion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Vascular proliferation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stage 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rete</a:t>
                      </a:r>
                      <a:r>
                        <a:rPr lang="en-US" baseline="0" dirty="0" smtClean="0"/>
                        <a:t> pegs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Lymphocyte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Loss around infiltrate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Erythema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BOP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Established lesion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14-21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stage II +Blood stasis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stage II +more advanced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Plasma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Continued 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Changes in </a:t>
                      </a:r>
                      <a:r>
                        <a:rPr lang="en-US" dirty="0" err="1" smtClean="0"/>
                        <a:t>color,size&amp;texture</a:t>
                      </a:r>
                      <a:r>
                        <a:rPr lang="en-US" baseline="0" dirty="0" smtClean="0"/>
                        <a:t> etc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MCQ-1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Which of the following clinical condition represents  the non </a:t>
            </a:r>
            <a:r>
              <a:rPr lang="en-US" dirty="0"/>
              <a:t>apparent </a:t>
            </a:r>
            <a:r>
              <a:rPr lang="en-US" dirty="0" smtClean="0"/>
              <a:t> initial response of the gingiva to bacterial plaque</a:t>
            </a:r>
          </a:p>
          <a:p>
            <a:pPr marL="0" indent="0" algn="just">
              <a:buNone/>
            </a:pPr>
            <a:r>
              <a:rPr lang="en-US" dirty="0" smtClean="0"/>
              <a:t>(a)Subclinical gingivitis</a:t>
            </a:r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b)Marginal </a:t>
            </a:r>
            <a:r>
              <a:rPr lang="en-US" dirty="0" smtClean="0"/>
              <a:t>gingivitis</a:t>
            </a:r>
          </a:p>
          <a:p>
            <a:pPr marL="0" indent="0" algn="just">
              <a:buNone/>
            </a:pPr>
            <a:r>
              <a:rPr lang="en-US" dirty="0" smtClean="0"/>
              <a:t>(c)Localized gingivitis</a:t>
            </a:r>
          </a:p>
          <a:p>
            <a:pPr marL="0" indent="0" algn="just">
              <a:buNone/>
            </a:pPr>
            <a:r>
              <a:rPr lang="en-US" dirty="0" smtClean="0"/>
              <a:t>(d)Generalized </a:t>
            </a:r>
            <a:r>
              <a:rPr lang="en-US" dirty="0"/>
              <a:t>gingivitis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0005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MCQ-2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leucocytes mainly predominant in the stage I gingivitis</a:t>
            </a:r>
          </a:p>
          <a:p>
            <a:pPr marL="0" indent="0">
              <a:buNone/>
            </a:pPr>
            <a:r>
              <a:rPr lang="en-US" dirty="0" smtClean="0"/>
              <a:t>(a)PMNs</a:t>
            </a:r>
          </a:p>
          <a:p>
            <a:pPr marL="0" indent="0">
              <a:buNone/>
            </a:pPr>
            <a:r>
              <a:rPr lang="en-US" dirty="0" smtClean="0"/>
              <a:t>(b)Plasma cells</a:t>
            </a:r>
          </a:p>
          <a:p>
            <a:pPr marL="0" indent="0">
              <a:buNone/>
            </a:pPr>
            <a:r>
              <a:rPr lang="en-US" dirty="0" smtClean="0"/>
              <a:t>(c)Lymphocytes</a:t>
            </a:r>
          </a:p>
          <a:p>
            <a:pPr marL="0" indent="0">
              <a:buNone/>
            </a:pPr>
            <a:r>
              <a:rPr lang="en-US" dirty="0" smtClean="0"/>
              <a:t>(d)Basophils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4623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MCQ-3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Which of the following is related with clinical finding of the early lesion of gingivitis</a:t>
            </a:r>
          </a:p>
          <a:p>
            <a:pPr marL="0" indent="0" algn="just">
              <a:buNone/>
            </a:pPr>
            <a:r>
              <a:rPr lang="en-US" dirty="0" smtClean="0"/>
              <a:t>(a)Gingival fluid flow</a:t>
            </a:r>
          </a:p>
          <a:p>
            <a:pPr marL="0" indent="0" algn="just">
              <a:buNone/>
            </a:pPr>
            <a:r>
              <a:rPr lang="en-US" dirty="0" smtClean="0"/>
              <a:t>(b)Erythema</a:t>
            </a:r>
          </a:p>
          <a:p>
            <a:pPr marL="0" indent="0" algn="just">
              <a:buNone/>
            </a:pPr>
            <a:r>
              <a:rPr lang="en-US" dirty="0" smtClean="0"/>
              <a:t>(c)Change texture of gingiva</a:t>
            </a:r>
          </a:p>
          <a:p>
            <a:pPr marL="0" indent="0" algn="just">
              <a:buNone/>
            </a:pPr>
            <a:r>
              <a:rPr lang="en-US" dirty="0" smtClean="0"/>
              <a:t>(d)Change size of gingiva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1230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MCQ-4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cell is mainly present in the C.T.during stage II gingivitis</a:t>
            </a:r>
          </a:p>
          <a:p>
            <a:pPr marL="0" indent="0">
              <a:buNone/>
            </a:pPr>
            <a:r>
              <a:rPr lang="en-US" dirty="0" smtClean="0"/>
              <a:t>(a)Neutrophils</a:t>
            </a:r>
          </a:p>
          <a:p>
            <a:pPr marL="0" indent="0">
              <a:buNone/>
            </a:pPr>
            <a:r>
              <a:rPr lang="en-US" dirty="0" smtClean="0"/>
              <a:t>(b)Lymphocyte</a:t>
            </a:r>
          </a:p>
          <a:p>
            <a:pPr marL="0" indent="0">
              <a:buNone/>
            </a:pPr>
            <a:r>
              <a:rPr lang="en-US" dirty="0" smtClean="0"/>
              <a:t>(c)Plasma cell</a:t>
            </a:r>
          </a:p>
          <a:p>
            <a:pPr marL="0" indent="0">
              <a:buNone/>
            </a:pPr>
            <a:r>
              <a:rPr lang="en-US" dirty="0" smtClean="0"/>
              <a:t>(d)Macrophages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6878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MCQ-5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group of the fiber is mostly affected in the early stage of gingivitis</a:t>
            </a:r>
          </a:p>
          <a:p>
            <a:pPr marL="0" indent="0">
              <a:buNone/>
            </a:pPr>
            <a:r>
              <a:rPr lang="en-US" dirty="0" smtClean="0"/>
              <a:t>(a)Circular</a:t>
            </a:r>
          </a:p>
          <a:p>
            <a:pPr marL="0" indent="0">
              <a:buNone/>
            </a:pPr>
            <a:r>
              <a:rPr lang="en-US" dirty="0" smtClean="0"/>
              <a:t>(b)Alveolar crest</a:t>
            </a:r>
          </a:p>
          <a:p>
            <a:pPr marL="0" indent="0">
              <a:buNone/>
            </a:pPr>
            <a:r>
              <a:rPr lang="en-US" dirty="0" smtClean="0"/>
              <a:t>(c)Horizontal</a:t>
            </a:r>
          </a:p>
          <a:p>
            <a:pPr marL="0" indent="0">
              <a:buNone/>
            </a:pPr>
            <a:r>
              <a:rPr lang="en-US" dirty="0" smtClean="0"/>
              <a:t>(d)</a:t>
            </a:r>
            <a:r>
              <a:rPr lang="en-US" dirty="0" err="1" smtClean="0"/>
              <a:t>Transseptal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4987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MCQ-6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The localized gingival anoxemia which superimposes a some what bluish hue on the reddened gingiva is clinical feature of </a:t>
            </a:r>
          </a:p>
          <a:p>
            <a:pPr marL="0" indent="0" algn="just">
              <a:buNone/>
            </a:pPr>
            <a:r>
              <a:rPr lang="en-US" dirty="0" smtClean="0"/>
              <a:t>(a)Initial lesion</a:t>
            </a:r>
          </a:p>
          <a:p>
            <a:pPr marL="0" indent="0" algn="just">
              <a:buNone/>
            </a:pPr>
            <a:r>
              <a:rPr lang="en-US" dirty="0" smtClean="0"/>
              <a:t>(b)Early lesion</a:t>
            </a:r>
          </a:p>
          <a:p>
            <a:pPr marL="0" indent="0" algn="just">
              <a:buNone/>
            </a:pPr>
            <a:r>
              <a:rPr lang="en-US" dirty="0" smtClean="0"/>
              <a:t>(c)Established lesion</a:t>
            </a:r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smtClean="0"/>
              <a:t>d)Advanced lesion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5599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     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Carranza’s </a:t>
            </a:r>
            <a:r>
              <a:rPr lang="en-US" dirty="0"/>
              <a:t>Clinical Periodontology 11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Carranza’s Clinical Periodontology 12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059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Stage I Gingivitis(Initial lesion)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Stage II Gingivitis(Early lesion)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Stage III Gingivitis(Established lesion)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Stage IV Gingivitis(Advanced lesion)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4114800"/>
            <a:ext cx="3733800" cy="2011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I GINGIVITIS(INITIAL LESION)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First manifestation        Vascular changes</a:t>
            </a:r>
          </a:p>
          <a:p>
            <a:pPr>
              <a:buNone/>
            </a:pPr>
            <a:r>
              <a:rPr lang="en-US" sz="2520" dirty="0" smtClean="0"/>
              <a:t>                               Dilated capillaries         Blood flow increased</a:t>
            </a:r>
          </a:p>
          <a:p>
            <a:pPr>
              <a:buNone/>
            </a:pPr>
            <a:r>
              <a:rPr lang="en-US" sz="2520" dirty="0" smtClean="0"/>
              <a:t>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Initial inflammatory changes due to microbial activation of resident leukocytes &amp; subsequent stimulation of endothelial cells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Subclinical gingivitis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191000" y="1889760"/>
            <a:ext cx="548640" cy="91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Left-Right-Up Arrow 12"/>
          <p:cNvSpPr/>
          <p:nvPr/>
        </p:nvSpPr>
        <p:spPr>
          <a:xfrm>
            <a:off x="5181600" y="2209800"/>
            <a:ext cx="457200" cy="27432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I GINGIVITIS(INITIAL LESION)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Microscopically: </a:t>
            </a:r>
          </a:p>
          <a:p>
            <a:pPr>
              <a:buNone/>
            </a:pPr>
            <a:r>
              <a:rPr lang="en-US" dirty="0" smtClean="0"/>
              <a:t>            -widening of small capillaries/</a:t>
            </a:r>
            <a:r>
              <a:rPr lang="en-US" dirty="0" err="1" smtClean="0"/>
              <a:t>venules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-adherence of </a:t>
            </a:r>
            <a:r>
              <a:rPr lang="en-US" dirty="0" err="1" smtClean="0"/>
              <a:t>neutrophils</a:t>
            </a:r>
            <a:r>
              <a:rPr lang="en-US" dirty="0" smtClean="0"/>
              <a:t> to </a:t>
            </a:r>
            <a:r>
              <a:rPr lang="en-US" dirty="0" err="1" smtClean="0"/>
              <a:t>vessle</a:t>
            </a:r>
            <a:r>
              <a:rPr lang="en-US" dirty="0" smtClean="0"/>
              <a:t> walls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(</a:t>
            </a:r>
            <a:r>
              <a:rPr lang="en-US" dirty="0" err="1" smtClean="0"/>
              <a:t>margination</a:t>
            </a:r>
            <a:r>
              <a:rPr lang="en-US" dirty="0" smtClean="0"/>
              <a:t>)-1wk/early as 2 days after      	    plaque accumulation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-PMNs(</a:t>
            </a:r>
            <a:r>
              <a:rPr lang="en-US" dirty="0" err="1" smtClean="0"/>
              <a:t>diapedesis,emigration</a:t>
            </a:r>
            <a:r>
              <a:rPr lang="en-US" dirty="0" smtClean="0"/>
              <a:t>) –CT,JE&amp;GS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-Exudation of fluid from </a:t>
            </a:r>
            <a:r>
              <a:rPr lang="en-US" dirty="0" err="1" smtClean="0"/>
              <a:t>GS&amp;extravascular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protein are present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362200"/>
            <a:ext cx="1676400" cy="2783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STAGE II GINGIVITIS(EARLY LESION)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Evolves from the initial lesion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After 1wk of plaque accumulation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Erythema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Bleeding on Probing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Gingival fluid flow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Transmigrating leukocyte maximum-6&amp;12days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II GINGIVITIS(EARLY LESION)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Microscopic examination:</a:t>
            </a:r>
          </a:p>
          <a:p>
            <a:pPr>
              <a:buNone/>
            </a:pPr>
            <a:r>
              <a:rPr lang="en-US" dirty="0" smtClean="0"/>
              <a:t>    -</a:t>
            </a:r>
            <a:r>
              <a:rPr lang="en-US" dirty="0" err="1" smtClean="0"/>
              <a:t>Leucocyte</a:t>
            </a:r>
            <a:r>
              <a:rPr lang="en-US" dirty="0" smtClean="0"/>
              <a:t>(mainly Lymphocyte-75%T Cells)</a:t>
            </a:r>
            <a:r>
              <a:rPr lang="en-US" dirty="0" err="1" smtClean="0"/>
              <a:t>infilterate</a:t>
            </a:r>
            <a:r>
              <a:rPr lang="en-US" dirty="0" smtClean="0"/>
              <a:t> in CT below JE</a:t>
            </a:r>
          </a:p>
          <a:p>
            <a:pPr>
              <a:buNone/>
            </a:pPr>
            <a:r>
              <a:rPr lang="en-US" dirty="0" smtClean="0"/>
              <a:t>     -Some </a:t>
            </a:r>
            <a:r>
              <a:rPr lang="en-US" dirty="0" err="1" smtClean="0"/>
              <a:t>neutrophils,macrophages,plasma</a:t>
            </a:r>
            <a:r>
              <a:rPr lang="en-US" dirty="0" smtClean="0"/>
              <a:t> </a:t>
            </a:r>
            <a:r>
              <a:rPr lang="en-US" dirty="0" err="1" smtClean="0"/>
              <a:t>cells&amp;mast</a:t>
            </a:r>
            <a:r>
              <a:rPr lang="en-US" dirty="0" smtClean="0"/>
              <a:t> cells</a:t>
            </a:r>
          </a:p>
          <a:p>
            <a:pPr>
              <a:buNone/>
            </a:pPr>
            <a:r>
              <a:rPr lang="en-US" dirty="0" smtClean="0"/>
              <a:t>      -JE densely </a:t>
            </a:r>
            <a:r>
              <a:rPr lang="en-US" dirty="0" err="1" smtClean="0"/>
              <a:t>infilterated</a:t>
            </a:r>
            <a:r>
              <a:rPr lang="en-US" dirty="0" smtClean="0"/>
              <a:t> with </a:t>
            </a:r>
            <a:r>
              <a:rPr lang="en-US" dirty="0" err="1" smtClean="0"/>
              <a:t>neutrophils&amp;show</a:t>
            </a:r>
            <a:r>
              <a:rPr lang="en-US" dirty="0" smtClean="0"/>
              <a:t> development of </a:t>
            </a:r>
            <a:r>
              <a:rPr lang="en-US" dirty="0" err="1" smtClean="0"/>
              <a:t>rete</a:t>
            </a:r>
            <a:r>
              <a:rPr lang="en-US" dirty="0" smtClean="0"/>
              <a:t> pegs/ridges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7600" y="4381837"/>
            <a:ext cx="1666301" cy="2476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II GINGIVITIS(EARLY LESION)Contd.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70%collagen destruction around cellular </a:t>
            </a:r>
            <a:r>
              <a:rPr lang="en-US" dirty="0" err="1" smtClean="0"/>
              <a:t>infilterate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Circular&amp;Dentogingival</a:t>
            </a:r>
            <a:r>
              <a:rPr lang="en-US" dirty="0" smtClean="0"/>
              <a:t> group fibers mostly affected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PMNs reach in to pocket(</a:t>
            </a:r>
            <a:r>
              <a:rPr lang="en-US" dirty="0" err="1" smtClean="0"/>
              <a:t>chemotactic</a:t>
            </a:r>
            <a:r>
              <a:rPr lang="en-US" dirty="0" smtClean="0"/>
              <a:t> stimuli)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PMNs-</a:t>
            </a:r>
            <a:r>
              <a:rPr lang="en-US" dirty="0" err="1" smtClean="0"/>
              <a:t>phagocytosis</a:t>
            </a:r>
            <a:r>
              <a:rPr lang="en-US" dirty="0" smtClean="0"/>
              <a:t>(release of </a:t>
            </a:r>
            <a:r>
              <a:rPr lang="en-US" dirty="0" err="1" smtClean="0"/>
              <a:t>lysosomes</a:t>
            </a:r>
            <a:r>
              <a:rPr lang="en-US" dirty="0" smtClean="0"/>
              <a:t> to engulf bacteria)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MMPs-extracellular matrix </a:t>
            </a:r>
            <a:r>
              <a:rPr lang="en-US" dirty="0" err="1" smtClean="0"/>
              <a:t>remodelling</a:t>
            </a:r>
            <a:r>
              <a:rPr lang="en-US" dirty="0" smtClean="0"/>
              <a:t>(7days)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III GINGIVITIS(ESTABLISHED LESION)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2/3wk after accumulation of plaque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Predominance of plasma </a:t>
            </a:r>
            <a:r>
              <a:rPr lang="en-US" dirty="0" err="1" smtClean="0"/>
              <a:t>cells&amp;B</a:t>
            </a:r>
            <a:r>
              <a:rPr lang="en-US" dirty="0" smtClean="0"/>
              <a:t> lymphocyte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Creation of small gingival pocket lined with pocket epithelium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 cells </a:t>
            </a:r>
            <a:r>
              <a:rPr lang="en-US" dirty="0" err="1" smtClean="0"/>
              <a:t>predominently</a:t>
            </a:r>
            <a:r>
              <a:rPr lang="en-US" dirty="0" smtClean="0"/>
              <a:t> IgG1&amp;IgG3 subclasses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Vessels engorged ,</a:t>
            </a:r>
            <a:r>
              <a:rPr lang="en-US" dirty="0" err="1" smtClean="0"/>
              <a:t>congested&amp;venous</a:t>
            </a:r>
            <a:r>
              <a:rPr lang="en-US" dirty="0" smtClean="0"/>
              <a:t> return </a:t>
            </a:r>
            <a:r>
              <a:rPr lang="en-US" dirty="0" err="1" smtClean="0"/>
              <a:t>impaired&amp;blood</a:t>
            </a:r>
            <a:r>
              <a:rPr lang="en-US" dirty="0" smtClean="0"/>
              <a:t> flow sluggish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Result localized gingival </a:t>
            </a:r>
            <a:r>
              <a:rPr lang="en-US" dirty="0" err="1" smtClean="0"/>
              <a:t>anoxemia</a:t>
            </a:r>
            <a:r>
              <a:rPr lang="en-US" dirty="0" smtClean="0"/>
              <a:t>-bluish hue on the reddened gingiva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III GINGIVITIS(ESTABLISHED LESION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Extravastion</a:t>
            </a:r>
            <a:r>
              <a:rPr lang="en-US" dirty="0" smtClean="0"/>
              <a:t> of erythrocyte in to </a:t>
            </a:r>
            <a:r>
              <a:rPr lang="en-US" dirty="0" err="1" smtClean="0"/>
              <a:t>CT&amp;brekdown</a:t>
            </a:r>
            <a:r>
              <a:rPr lang="en-US" dirty="0" smtClean="0"/>
              <a:t> in to component pigments can deepen the color of inflamed gingiva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Collagenolytic activity increased in </a:t>
            </a:r>
            <a:r>
              <a:rPr lang="en-US" dirty="0" err="1" smtClean="0"/>
              <a:t>inflammed</a:t>
            </a:r>
            <a:r>
              <a:rPr lang="en-US" dirty="0" smtClean="0"/>
              <a:t> gingival tissue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Increased level of ALP,</a:t>
            </a:r>
            <a:r>
              <a:rPr lang="el-GR" dirty="0" smtClean="0"/>
              <a:t>β</a:t>
            </a:r>
            <a:r>
              <a:rPr lang="en-US" dirty="0" smtClean="0"/>
              <a:t>-glucuronidase,glactosidase,glucocidase,esterase,aminopeptidase&amp;cytochrome </a:t>
            </a:r>
            <a:r>
              <a:rPr lang="en-US" dirty="0" err="1" smtClean="0"/>
              <a:t>oxidase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Decreased neutral </a:t>
            </a:r>
            <a:r>
              <a:rPr lang="en-US" dirty="0" err="1" smtClean="0"/>
              <a:t>mucopolysaccharide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608</Words>
  <Application>Microsoft Office PowerPoint</Application>
  <PresentationFormat>On-screen Show (4:3)</PresentationFormat>
  <Paragraphs>141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GINGIVAL INFLAMMATION</vt:lpstr>
      <vt:lpstr>INTRODUCTION</vt:lpstr>
      <vt:lpstr>STAGE I GINGIVITIS(INITIAL LESION) </vt:lpstr>
      <vt:lpstr>STAGE I GINGIVITIS(INITIAL LESION) Contd… </vt:lpstr>
      <vt:lpstr>STAGE II GINGIVITIS(EARLY LESION)</vt:lpstr>
      <vt:lpstr>STAGE II GINGIVITIS(EARLY LESION)Contd…</vt:lpstr>
      <vt:lpstr>STAGE II GINGIVITIS(EARLY LESION)Contd.</vt:lpstr>
      <vt:lpstr>STAGE III GINGIVITIS(ESTABLISHED LESION)</vt:lpstr>
      <vt:lpstr>STAGE III GINGIVITIS(ESTABLISHED LESION contd..</vt:lpstr>
      <vt:lpstr>STAGE III GINGIVITIS(ESTABLISHED LESION contd..</vt:lpstr>
      <vt:lpstr>STAGE IV GINGIVITIS(ADVANCED LESION)</vt:lpstr>
      <vt:lpstr>CONCLUSION</vt:lpstr>
      <vt:lpstr>MCQ-1</vt:lpstr>
      <vt:lpstr>MCQ-2</vt:lpstr>
      <vt:lpstr>MCQ-3</vt:lpstr>
      <vt:lpstr>MCQ-4</vt:lpstr>
      <vt:lpstr>MCQ-5</vt:lpstr>
      <vt:lpstr>MCQ-6</vt:lpstr>
      <vt:lpstr>              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GINGIVAL INFLAMMATION</dc:title>
  <dc:creator>Intel</dc:creator>
  <cp:lastModifiedBy>oem</cp:lastModifiedBy>
  <cp:revision>25</cp:revision>
  <dcterms:created xsi:type="dcterms:W3CDTF">2015-09-19T11:34:19Z</dcterms:created>
  <dcterms:modified xsi:type="dcterms:W3CDTF">2015-10-15T08:24:11Z</dcterms:modified>
</cp:coreProperties>
</file>